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60" r:id="rId8"/>
    <p:sldId id="261" r:id="rId9"/>
    <p:sldId id="273" r:id="rId10"/>
    <p:sldId id="264" r:id="rId11"/>
    <p:sldId id="266" r:id="rId12"/>
    <p:sldId id="267" r:id="rId13"/>
    <p:sldId id="268" r:id="rId14"/>
    <p:sldId id="269" r:id="rId15"/>
    <p:sldId id="276" r:id="rId16"/>
    <p:sldId id="274" r:id="rId17"/>
    <p:sldId id="277" r:id="rId18"/>
    <p:sldId id="27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403F7C-CA54-42F9-9E66-8BD22D4CBE11}" v="6" dt="2020-09-29T10:03:34.2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897" autoAdjust="0"/>
    <p:restoredTop sz="94660"/>
  </p:normalViewPr>
  <p:slideViewPr>
    <p:cSldViewPr snapToGrid="0">
      <p:cViewPr varScale="1">
        <p:scale>
          <a:sx n="82" d="100"/>
          <a:sy n="82" d="100"/>
        </p:scale>
        <p:origin x="8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a Tholen - Meijer" userId="b6b3af1e-bdf2-4d24-9897-8b5299f619e2" providerId="ADAL" clId="{DD403F7C-CA54-42F9-9E66-8BD22D4CBE11}"/>
    <pc:docChg chg="addSld modSld">
      <pc:chgData name="Petra Tholen - Meijer" userId="b6b3af1e-bdf2-4d24-9897-8b5299f619e2" providerId="ADAL" clId="{DD403F7C-CA54-42F9-9E66-8BD22D4CBE11}" dt="2020-09-29T10:03:11.258" v="3"/>
      <pc:docMkLst>
        <pc:docMk/>
      </pc:docMkLst>
      <pc:sldChg chg="modSp add">
        <pc:chgData name="Petra Tholen - Meijer" userId="b6b3af1e-bdf2-4d24-9897-8b5299f619e2" providerId="ADAL" clId="{DD403F7C-CA54-42F9-9E66-8BD22D4CBE11}" dt="2020-09-29T10:01:10.412" v="1"/>
        <pc:sldMkLst>
          <pc:docMk/>
          <pc:sldMk cId="165744627" sldId="276"/>
        </pc:sldMkLst>
        <pc:spChg chg="mod">
          <ac:chgData name="Petra Tholen - Meijer" userId="b6b3af1e-bdf2-4d24-9897-8b5299f619e2" providerId="ADAL" clId="{DD403F7C-CA54-42F9-9E66-8BD22D4CBE11}" dt="2020-09-29T10:01:10.412" v="1"/>
          <ac:spMkLst>
            <pc:docMk/>
            <pc:sldMk cId="165744627" sldId="276"/>
            <ac:spMk id="3" creationId="{CD7D275C-BE6D-4B3E-8DC4-13D18A23CACD}"/>
          </ac:spMkLst>
        </pc:spChg>
      </pc:sldChg>
      <pc:sldChg chg="modSp add">
        <pc:chgData name="Petra Tholen - Meijer" userId="b6b3af1e-bdf2-4d24-9897-8b5299f619e2" providerId="ADAL" clId="{DD403F7C-CA54-42F9-9E66-8BD22D4CBE11}" dt="2020-09-29T10:03:11.258" v="3"/>
        <pc:sldMkLst>
          <pc:docMk/>
          <pc:sldMk cId="2408072910" sldId="277"/>
        </pc:sldMkLst>
        <pc:spChg chg="mod">
          <ac:chgData name="Petra Tholen - Meijer" userId="b6b3af1e-bdf2-4d24-9897-8b5299f619e2" providerId="ADAL" clId="{DD403F7C-CA54-42F9-9E66-8BD22D4CBE11}" dt="2020-09-29T10:03:11.258" v="3"/>
          <ac:spMkLst>
            <pc:docMk/>
            <pc:sldMk cId="2408072910" sldId="277"/>
            <ac:spMk id="3" creationId="{89CD55CE-22CD-4CC0-9B49-AA7F4EB2D48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t239ZaWA-0&amp;feature=youtu.b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VotdBOM4o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142000"/>
                <a:satMod val="200000"/>
                <a:lumMod val="118000"/>
              </a:schemeClr>
            </a:gs>
            <a:gs pos="100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A6AC0FC-762D-4AAC-A1AB-74B69D850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32710" y="628617"/>
            <a:ext cx="3971902" cy="3028983"/>
          </a:xfrm>
        </p:spPr>
        <p:txBody>
          <a:bodyPr>
            <a:normAutofit/>
          </a:bodyPr>
          <a:lstStyle/>
          <a:p>
            <a:r>
              <a:rPr lang="nl-NL" dirty="0"/>
              <a:t>Rugpijn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532709" y="3843868"/>
            <a:ext cx="2827315" cy="1564744"/>
          </a:xfrm>
        </p:spPr>
        <p:txBody>
          <a:bodyPr>
            <a:normAutofit/>
          </a:bodyPr>
          <a:lstStyle/>
          <a:p>
            <a:r>
              <a:rPr lang="nl-NL" dirty="0"/>
              <a:t>Lumbago</a:t>
            </a:r>
          </a:p>
        </p:txBody>
      </p:sp>
      <p:sp>
        <p:nvSpPr>
          <p:cNvPr id="11" name="Snip Diagonal Corner Rectangle 6">
            <a:extLst>
              <a:ext uri="{FF2B5EF4-FFF2-40B4-BE49-F238E27FC236}">
                <a16:creationId xmlns:a16="http://schemas.microsoft.com/office/drawing/2014/main" id="{676FC733-EAF1-4C6D-AC29-579C41D202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000" y="620722"/>
            <a:ext cx="6575496" cy="5286838"/>
          </a:xfrm>
          <a:prstGeom prst="snip2DiagRect">
            <a:avLst>
              <a:gd name="adj1" fmla="val 10787"/>
              <a:gd name="adj2" fmla="val 0"/>
            </a:avLst>
          </a:prstGeom>
          <a:solidFill>
            <a:schemeClr val="tx1"/>
          </a:solidFill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B7AEEE3-9FB6-4FC8-AB76-CF60F03FA3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5" r="7240" b="1"/>
          <a:stretch/>
        </p:blipFill>
        <p:spPr>
          <a:xfrm>
            <a:off x="799072" y="786117"/>
            <a:ext cx="6245352" cy="4956048"/>
          </a:xfrm>
          <a:custGeom>
            <a:avLst/>
            <a:gdLst>
              <a:gd name="connsiteX0" fmla="*/ 534609 w 6245352"/>
              <a:gd name="connsiteY0" fmla="*/ 0 h 4956048"/>
              <a:gd name="connsiteX1" fmla="*/ 6245352 w 6245352"/>
              <a:gd name="connsiteY1" fmla="*/ 0 h 4956048"/>
              <a:gd name="connsiteX2" fmla="*/ 6245352 w 6245352"/>
              <a:gd name="connsiteY2" fmla="*/ 4421439 h 4956048"/>
              <a:gd name="connsiteX3" fmla="*/ 5710743 w 6245352"/>
              <a:gd name="connsiteY3" fmla="*/ 4956048 h 4956048"/>
              <a:gd name="connsiteX4" fmla="*/ 0 w 6245352"/>
              <a:gd name="connsiteY4" fmla="*/ 4956048 h 4956048"/>
              <a:gd name="connsiteX5" fmla="*/ 0 w 6245352"/>
              <a:gd name="connsiteY5" fmla="*/ 534609 h 495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45352" h="4956048">
                <a:moveTo>
                  <a:pt x="534609" y="0"/>
                </a:moveTo>
                <a:lnTo>
                  <a:pt x="6245352" y="0"/>
                </a:lnTo>
                <a:lnTo>
                  <a:pt x="6245352" y="4421439"/>
                </a:lnTo>
                <a:lnTo>
                  <a:pt x="5710743" y="4956048"/>
                </a:lnTo>
                <a:lnTo>
                  <a:pt x="0" y="4956048"/>
                </a:lnTo>
                <a:lnTo>
                  <a:pt x="0" y="534609"/>
                </a:lnTo>
                <a:close/>
              </a:path>
            </a:pathLst>
          </a:cu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9964BEBC-FE72-4400-9991-686F4BF7E5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95E48B-0E1E-41CB-9C49-ACB1430CF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479FB95-DCF3-425D-AA86-CA81B8421A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F62ACAB-E93D-4E42-ADE6-BF12DEE9C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C760946-4E46-4996-95A1-78B3DAE23E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861FA01-8B70-4A47-8A7D-F88659BF90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39779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nl-NL" sz="2800" b="1" dirty="0"/>
          </a:p>
          <a:p>
            <a:pPr marL="0" indent="0">
              <a:buNone/>
            </a:pPr>
            <a:endParaRPr lang="nl-NL" sz="2800" b="1" dirty="0"/>
          </a:p>
          <a:p>
            <a:pPr marL="0" indent="0">
              <a:buNone/>
            </a:pPr>
            <a:endParaRPr lang="nl-NL" sz="2800" b="1" dirty="0"/>
          </a:p>
          <a:p>
            <a:pPr marL="0" indent="0">
              <a:buNone/>
            </a:pPr>
            <a:r>
              <a:rPr lang="nl-NL" sz="2800" b="1" dirty="0"/>
              <a:t>Mogelijke oorzaken:</a:t>
            </a:r>
          </a:p>
          <a:p>
            <a:pPr marL="0" indent="0">
              <a:buNone/>
            </a:pPr>
            <a:endParaRPr lang="nl-NL" sz="2800" b="1" dirty="0"/>
          </a:p>
          <a:p>
            <a:r>
              <a:rPr lang="nl-NL" sz="1800" dirty="0"/>
              <a:t>Het is niet duidelijk hoe een hernia ontstaat. Waarschijnlijk speelt erfelijke aanleg een rol.</a:t>
            </a:r>
          </a:p>
          <a:p>
            <a:r>
              <a:rPr lang="nl-NL" sz="1800" dirty="0"/>
              <a:t>Andere dingen die misschien een rol zouden kunnen spelen zijn:</a:t>
            </a:r>
          </a:p>
          <a:p>
            <a:r>
              <a:rPr lang="nl-NL" sz="1800" dirty="0"/>
              <a:t>lang zijn</a:t>
            </a:r>
          </a:p>
          <a:p>
            <a:r>
              <a:rPr lang="nl-NL" sz="1800" dirty="0"/>
              <a:t>zwaar lichamelijk werk doen</a:t>
            </a:r>
          </a:p>
          <a:p>
            <a:r>
              <a:rPr lang="nl-NL" sz="1800" dirty="0"/>
              <a:t>stress</a:t>
            </a:r>
          </a:p>
          <a:p>
            <a:r>
              <a:rPr lang="nl-NL" sz="1800" dirty="0"/>
              <a:t>roken</a:t>
            </a:r>
          </a:p>
          <a:p>
            <a:r>
              <a:rPr lang="nl-NL" sz="1800" dirty="0"/>
              <a:t>lang en vaak autorijden.</a:t>
            </a:r>
          </a:p>
        </p:txBody>
      </p:sp>
    </p:spTree>
    <p:extLst>
      <p:ext uri="{BB962C8B-B14F-4D97-AF65-F5344CB8AC3E}">
        <p14:creationId xmlns:p14="http://schemas.microsoft.com/office/powerpoint/2010/main" val="531769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142000"/>
                <a:satMod val="200000"/>
                <a:lumMod val="118000"/>
              </a:schemeClr>
            </a:gs>
            <a:gs pos="100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AB8513C6-A4AA-404D-806C-E3CC9BCE2B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B62085C-4C9D-4943-9BA9-16D402EE1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DA5F925A-BC7F-4290-9F4B-5E9B74DB84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A9D458D0-9967-4DC8-9E56-17C3A81F0E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9FFBEC92-6E4C-4A05-A50E-0579BFF69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60A302A3-1F99-4635-9557-FF145D7B7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itel 3">
            <a:extLst>
              <a:ext uri="{FF2B5EF4-FFF2-40B4-BE49-F238E27FC236}">
                <a16:creationId xmlns:a16="http://schemas.microsoft.com/office/drawing/2014/main" id="{6180197C-F43C-48B7-85AD-0884DECAA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/>
              <a:t>Behandeling</a:t>
            </a:r>
          </a:p>
        </p:txBody>
      </p:sp>
      <p:pic>
        <p:nvPicPr>
          <p:cNvPr id="4098" name="Picture 2" descr="Gerelateerde afbeelding">
            <a:extLst>
              <a:ext uri="{FF2B5EF4-FFF2-40B4-BE49-F238E27FC236}">
                <a16:creationId xmlns:a16="http://schemas.microsoft.com/office/drawing/2014/main" id="{BA751B50-AADD-4D84-9299-34650027DDE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40" y="1228078"/>
            <a:ext cx="3185108" cy="2837155"/>
          </a:xfrm>
          <a:prstGeom prst="rect">
            <a:avLst/>
          </a:prstGeom>
          <a:noFill/>
          <a:effectLst>
            <a:innerShdw blurRad="57150" dist="38100" dir="14460000">
              <a:prstClr val="black">
                <a:alpha val="7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19DD6F5A-A876-430A-995B-7A75226C34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25696" y="733647"/>
            <a:ext cx="6593129" cy="45426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Wingdings 3" panose="05040102010807070707" pitchFamily="18" charset="2"/>
              <a:buChar char=""/>
            </a:pPr>
            <a:r>
              <a:rPr lang="en-US" dirty="0" err="1"/>
              <a:t>Zijn</a:t>
            </a:r>
            <a:r>
              <a:rPr lang="en-US" dirty="0"/>
              <a:t> de </a:t>
            </a:r>
            <a:r>
              <a:rPr lang="en-US" dirty="0" err="1"/>
              <a:t>klachten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(</a:t>
            </a:r>
            <a:r>
              <a:rPr lang="en-US" dirty="0" err="1"/>
              <a:t>genoeg</a:t>
            </a:r>
            <a:r>
              <a:rPr lang="en-US" dirty="0"/>
              <a:t>) </a:t>
            </a:r>
            <a:r>
              <a:rPr lang="en-US" dirty="0" err="1"/>
              <a:t>verminderd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6 tot 8 </a:t>
            </a:r>
            <a:r>
              <a:rPr lang="en-US" dirty="0" err="1"/>
              <a:t>weken</a:t>
            </a:r>
            <a:r>
              <a:rPr lang="en-US" dirty="0"/>
              <a:t>?</a:t>
            </a:r>
          </a:p>
          <a:p>
            <a:r>
              <a:rPr lang="en-US" dirty="0"/>
              <a:t>    Dan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2 </a:t>
            </a:r>
            <a:r>
              <a:rPr lang="en-US" dirty="0" err="1"/>
              <a:t>mogelijkheden</a:t>
            </a:r>
            <a:r>
              <a:rPr lang="en-US" dirty="0"/>
              <a:t>:</a:t>
            </a:r>
          </a:p>
          <a:p>
            <a:r>
              <a:rPr lang="en-US" dirty="0"/>
              <a:t>    1. </a:t>
            </a:r>
            <a:r>
              <a:rPr lang="en-US" dirty="0" err="1"/>
              <a:t>afwachten</a:t>
            </a:r>
            <a:r>
              <a:rPr lang="en-US" dirty="0"/>
              <a:t> of de </a:t>
            </a:r>
            <a:r>
              <a:rPr lang="en-US" dirty="0" err="1"/>
              <a:t>klachten</a:t>
            </a:r>
            <a:r>
              <a:rPr lang="en-US" dirty="0"/>
              <a:t> </a:t>
            </a:r>
            <a:r>
              <a:rPr lang="en-US" dirty="0" err="1"/>
              <a:t>vanzelf</a:t>
            </a:r>
            <a:r>
              <a:rPr lang="en-US" dirty="0"/>
              <a:t> </a:t>
            </a:r>
            <a:r>
              <a:rPr lang="en-US" dirty="0" err="1"/>
              <a:t>verminderen</a:t>
            </a:r>
            <a:r>
              <a:rPr lang="en-US" dirty="0"/>
              <a:t> (zo </a:t>
            </a:r>
            <a:r>
              <a:rPr lang="en-US" dirty="0" err="1"/>
              <a:t>nodig</a:t>
            </a:r>
            <a:r>
              <a:rPr lang="en-US" dirty="0"/>
              <a:t>  </a:t>
            </a:r>
          </a:p>
          <a:p>
            <a:r>
              <a:rPr lang="en-US" dirty="0"/>
              <a:t>         met </a:t>
            </a:r>
            <a:r>
              <a:rPr lang="en-US" dirty="0" err="1"/>
              <a:t>pijnstillers</a:t>
            </a:r>
            <a:r>
              <a:rPr lang="en-US" dirty="0"/>
              <a:t>, </a:t>
            </a:r>
            <a:r>
              <a:rPr lang="en-US" dirty="0" err="1"/>
              <a:t>fysiotherapie</a:t>
            </a:r>
            <a:r>
              <a:rPr lang="en-US" dirty="0"/>
              <a:t> of </a:t>
            </a:r>
            <a:r>
              <a:rPr lang="en-US" dirty="0" err="1"/>
              <a:t>oefentherapie</a:t>
            </a:r>
            <a:r>
              <a:rPr lang="en-US" dirty="0"/>
              <a:t>)</a:t>
            </a:r>
          </a:p>
          <a:p>
            <a:r>
              <a:rPr lang="en-US" dirty="0"/>
              <a:t>     2.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operatie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Beide</a:t>
            </a:r>
            <a:r>
              <a:rPr lang="en-US" dirty="0"/>
              <a:t> </a:t>
            </a:r>
            <a:r>
              <a:rPr lang="en-US" dirty="0" err="1"/>
              <a:t>mogelijkheden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-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nadelen</a:t>
            </a:r>
            <a:r>
              <a:rPr lang="en-US" dirty="0"/>
              <a:t>. Na 1 </a:t>
            </a:r>
            <a:r>
              <a:rPr lang="en-US" dirty="0" err="1"/>
              <a:t>jaar</a:t>
            </a:r>
            <a:r>
              <a:rPr lang="en-US" dirty="0"/>
              <a:t> is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hetzelfde</a:t>
            </a:r>
            <a:r>
              <a:rPr lang="en-US" dirty="0"/>
              <a:t> </a:t>
            </a:r>
            <a:r>
              <a:rPr lang="en-US" dirty="0" err="1"/>
              <a:t>resultaat</a:t>
            </a:r>
            <a:r>
              <a:rPr lang="en-US" dirty="0"/>
              <a:t>.</a:t>
            </a:r>
          </a:p>
          <a:p>
            <a:pPr>
              <a:buFont typeface="Wingdings 3" panose="05040102010807070707" pitchFamily="18" charset="2"/>
              <a:buChar char=""/>
            </a:pPr>
            <a:r>
              <a:rPr lang="en-US" dirty="0" err="1"/>
              <a:t>Gaat</a:t>
            </a:r>
            <a:r>
              <a:rPr lang="en-US" dirty="0"/>
              <a:t> </a:t>
            </a:r>
            <a:r>
              <a:rPr lang="en-US" dirty="0" err="1"/>
              <a:t>doorgaans</a:t>
            </a:r>
            <a:r>
              <a:rPr lang="en-US" dirty="0"/>
              <a:t> </a:t>
            </a:r>
            <a:r>
              <a:rPr lang="en-US" dirty="0" err="1"/>
              <a:t>binnen</a:t>
            </a:r>
            <a:r>
              <a:rPr lang="en-US" dirty="0"/>
              <a:t> 12 </a:t>
            </a:r>
            <a:r>
              <a:rPr lang="en-US" dirty="0" err="1"/>
              <a:t>weken</a:t>
            </a:r>
            <a:r>
              <a:rPr lang="en-US" dirty="0"/>
              <a:t> over</a:t>
            </a:r>
          </a:p>
          <a:p>
            <a:pPr marL="285750" indent="-285750">
              <a:buFont typeface="Wingdings 3" panose="05040102010807070707" pitchFamily="18" charset="2"/>
              <a:buChar char="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638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D7413E-DBD6-46CA-8C8A-FDC28C9F3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D7D275C-BE6D-4B3E-8DC4-13D18A23C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https://www.youtube.com/watch?v=Vt239ZaWA-0&amp;feature=youtu.be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744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142000"/>
                <a:satMod val="200000"/>
                <a:lumMod val="118000"/>
              </a:schemeClr>
            </a:gs>
            <a:gs pos="100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5" name="Group 71">
            <a:extLst>
              <a:ext uri="{FF2B5EF4-FFF2-40B4-BE49-F238E27FC236}">
                <a16:creationId xmlns:a16="http://schemas.microsoft.com/office/drawing/2014/main" id="{DBBFBB23-9099-4EED-A21E-63DB81DD9B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E0176E0E-9EAC-418B-9F10-1C3B7C876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7E6232F6-EAAE-46E6-A5FA-8825F3ED4D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C5D6ECA4-641F-488A-A1F4-48097D57C9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1CE0BF8-C15D-48B8-96DA-91479180BB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97DC08EB-EFDD-4CAC-89C9-140A44D64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5126" name="Rectangle 78">
            <a:extLst>
              <a:ext uri="{FF2B5EF4-FFF2-40B4-BE49-F238E27FC236}">
                <a16:creationId xmlns:a16="http://schemas.microsoft.com/office/drawing/2014/main" id="{4E053FE3-7BFC-4DA0-A06C-16681276B8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D9B8B808-70D3-4324-8788-464AA9183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1860" y="4487332"/>
            <a:ext cx="5627258" cy="15070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/>
              <a:t>Ischias</a:t>
            </a:r>
          </a:p>
        </p:txBody>
      </p:sp>
      <p:sp>
        <p:nvSpPr>
          <p:cNvPr id="5127" name="Snip Diagonal Corner Rectangle 25">
            <a:extLst>
              <a:ext uri="{FF2B5EF4-FFF2-40B4-BE49-F238E27FC236}">
                <a16:creationId xmlns:a16="http://schemas.microsoft.com/office/drawing/2014/main" id="{EB22E93F-5399-4184-BD35-DF3C8E40D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001" y="620722"/>
            <a:ext cx="3670674" cy="5286838"/>
          </a:xfrm>
          <a:prstGeom prst="snip2DiagRect">
            <a:avLst>
              <a:gd name="adj1" fmla="val 11518"/>
              <a:gd name="adj2" fmla="val 0"/>
            </a:avLst>
          </a:prstGeom>
          <a:solidFill>
            <a:schemeClr val="tx1"/>
          </a:solidFill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3" name="Picture 3" descr="Gerelateerde afbeelding">
            <a:extLst>
              <a:ext uri="{FF2B5EF4-FFF2-40B4-BE49-F238E27FC236}">
                <a16:creationId xmlns:a16="http://schemas.microsoft.com/office/drawing/2014/main" id="{4E4529BE-EB70-4BCD-8C60-F6A248F446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92" r="20270" b="-3"/>
          <a:stretch/>
        </p:blipFill>
        <p:spPr bwMode="auto">
          <a:xfrm>
            <a:off x="800558" y="786117"/>
            <a:ext cx="3337560" cy="4956048"/>
          </a:xfrm>
          <a:custGeom>
            <a:avLst/>
            <a:gdLst>
              <a:gd name="connsiteX0" fmla="*/ 384420 w 3337560"/>
              <a:gd name="connsiteY0" fmla="*/ 0 h 4956048"/>
              <a:gd name="connsiteX1" fmla="*/ 3337560 w 3337560"/>
              <a:gd name="connsiteY1" fmla="*/ 0 h 4956048"/>
              <a:gd name="connsiteX2" fmla="*/ 3337560 w 3337560"/>
              <a:gd name="connsiteY2" fmla="*/ 4571628 h 4956048"/>
              <a:gd name="connsiteX3" fmla="*/ 2953140 w 3337560"/>
              <a:gd name="connsiteY3" fmla="*/ 4956048 h 4956048"/>
              <a:gd name="connsiteX4" fmla="*/ 0 w 3337560"/>
              <a:gd name="connsiteY4" fmla="*/ 4956048 h 4956048"/>
              <a:gd name="connsiteX5" fmla="*/ 0 w 3337560"/>
              <a:gd name="connsiteY5" fmla="*/ 384420 h 495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37560" h="4956048">
                <a:moveTo>
                  <a:pt x="384420" y="0"/>
                </a:moveTo>
                <a:lnTo>
                  <a:pt x="3337560" y="0"/>
                </a:lnTo>
                <a:lnTo>
                  <a:pt x="3337560" y="4571628"/>
                </a:lnTo>
                <a:lnTo>
                  <a:pt x="2953140" y="4956048"/>
                </a:lnTo>
                <a:lnTo>
                  <a:pt x="0" y="4956048"/>
                </a:lnTo>
                <a:lnTo>
                  <a:pt x="0" y="38442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F6E3FBDA-2F35-48D3-A816-C7B5D4F074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61860" y="685800"/>
            <a:ext cx="6253792" cy="36152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Wingdings 3" panose="05040102010807070707" pitchFamily="18" charset="2"/>
              <a:buChar char=""/>
            </a:pPr>
            <a:r>
              <a:rPr lang="en-US"/>
              <a:t>Zenuwpijn, irritatie/ontsteking van 1 of meer zenuwwortels</a:t>
            </a:r>
          </a:p>
          <a:p>
            <a:pPr>
              <a:buFont typeface="Wingdings 3" panose="05040102010807070707" pitchFamily="18" charset="2"/>
              <a:buChar char=""/>
            </a:pPr>
            <a:r>
              <a:rPr lang="en-US"/>
              <a:t>Pijn in langste zenuw van je lichaam, grote beenzenuw Nervus Ischiadicus</a:t>
            </a:r>
          </a:p>
          <a:p>
            <a:pPr>
              <a:buFont typeface="Wingdings 3" panose="05040102010807070707" pitchFamily="18" charset="2"/>
              <a:buChar char=""/>
            </a:pPr>
            <a:r>
              <a:rPr lang="en-US"/>
              <a:t>Begint in ruggenmerg , loopt via bil naar achterkant onderbeen</a:t>
            </a:r>
          </a:p>
          <a:p>
            <a:pPr>
              <a:buFont typeface="Wingdings 3" panose="05040102010807070707" pitchFamily="18" charset="2"/>
              <a:buChar char=""/>
            </a:pPr>
            <a:r>
              <a:rPr lang="en-US"/>
              <a:t>Niet constant aanwezig, bij bepaalde bewegingen opgewekt. </a:t>
            </a:r>
          </a:p>
          <a:p>
            <a:pPr>
              <a:buFont typeface="Wingdings 3" panose="05040102010807070707" pitchFamily="18" charset="2"/>
              <a:buChar char=""/>
            </a:pPr>
            <a:r>
              <a:rPr lang="en-US"/>
              <a:t>Eenzijdig</a:t>
            </a:r>
          </a:p>
          <a:p>
            <a:pPr>
              <a:buFont typeface="Wingdings 3" panose="05040102010807070707" pitchFamily="18" charset="2"/>
              <a:buChar char=""/>
            </a:pPr>
            <a:r>
              <a:rPr lang="en-US"/>
              <a:t>Spierkrampen, doof gevoel voet/teen</a:t>
            </a:r>
          </a:p>
        </p:txBody>
      </p:sp>
      <p:grpSp>
        <p:nvGrpSpPr>
          <p:cNvPr id="5128" name="Group 82">
            <a:extLst>
              <a:ext uri="{FF2B5EF4-FFF2-40B4-BE49-F238E27FC236}">
                <a16:creationId xmlns:a16="http://schemas.microsoft.com/office/drawing/2014/main" id="{F5ED5AFF-9FA1-4FD2-9B79-396F8F7E4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5990A924-99D4-4BA7-99A9-9071A48036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C19EB3AB-4760-49C6-802F-19084FF28E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E8911B07-7FEA-456D-BB23-466CA2C40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2772B1FF-4501-4306-A208-9CFAF3124D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DB47AD69-E277-4955-9E48-0F53F4EBFC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16352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B41DA6-A00C-4AE8-87AA-E2C6561FE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9CD55CE-22CD-4CC0-9B49-AA7F4EB2D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https://www.youtube.com/watch?v=iVotdBOM4oU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8072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142000"/>
                <a:satMod val="200000"/>
                <a:lumMod val="118000"/>
              </a:schemeClr>
            </a:gs>
            <a:gs pos="100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4A843B7-8120-43BA-8578-9A356D18A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14">
            <a:extLst>
              <a:ext uri="{FF2B5EF4-FFF2-40B4-BE49-F238E27FC236}">
                <a16:creationId xmlns:a16="http://schemas.microsoft.com/office/drawing/2014/main" id="{41DC5CB5-1B29-497D-96CB-D0EA4B0B98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16">
            <a:extLst>
              <a:ext uri="{FF2B5EF4-FFF2-40B4-BE49-F238E27FC236}">
                <a16:creationId xmlns:a16="http://schemas.microsoft.com/office/drawing/2014/main" id="{22545A64-388C-4A28-B8DE-285C3D20C1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18">
            <a:extLst>
              <a:ext uri="{FF2B5EF4-FFF2-40B4-BE49-F238E27FC236}">
                <a16:creationId xmlns:a16="http://schemas.microsoft.com/office/drawing/2014/main" id="{BA483275-FACD-4554-B393-58AA9EFF1F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20">
            <a:extLst>
              <a:ext uri="{FF2B5EF4-FFF2-40B4-BE49-F238E27FC236}">
                <a16:creationId xmlns:a16="http://schemas.microsoft.com/office/drawing/2014/main" id="{844E9429-C6D1-417A-8981-0B7B938A52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 useBgFill="1">
        <p:nvSpPr>
          <p:cNvPr id="45" name="Rectangle 22">
            <a:extLst>
              <a:ext uri="{FF2B5EF4-FFF2-40B4-BE49-F238E27FC236}">
                <a16:creationId xmlns:a16="http://schemas.microsoft.com/office/drawing/2014/main" id="{55026312-65DD-468C-88BD-800F128B25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D5054311-F682-4AF6-B778-FE891642C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753" y="628617"/>
            <a:ext cx="6559859" cy="302898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 err="1"/>
              <a:t>Vragen</a:t>
            </a:r>
            <a:r>
              <a:rPr lang="en-US" sz="4800" dirty="0"/>
              <a:t>?</a:t>
            </a:r>
          </a:p>
        </p:txBody>
      </p:sp>
      <p:sp>
        <p:nvSpPr>
          <p:cNvPr id="46" name="Snip Diagonal Corner Rectangle 6">
            <a:extLst>
              <a:ext uri="{FF2B5EF4-FFF2-40B4-BE49-F238E27FC236}">
                <a16:creationId xmlns:a16="http://schemas.microsoft.com/office/drawing/2014/main" id="{8F5A8423-AE1A-422B-8EE3-6559529CB2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001" y="620722"/>
            <a:ext cx="3670674" cy="5286838"/>
          </a:xfrm>
          <a:prstGeom prst="snip2DiagRect">
            <a:avLst>
              <a:gd name="adj1" fmla="val 15804"/>
              <a:gd name="adj2" fmla="val 0"/>
            </a:avLst>
          </a:prstGeom>
          <a:solidFill>
            <a:schemeClr val="tx1"/>
          </a:solidFill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Tijdelijke aanduiding voor inhoud 7">
            <a:extLst>
              <a:ext uri="{FF2B5EF4-FFF2-40B4-BE49-F238E27FC236}">
                <a16:creationId xmlns:a16="http://schemas.microsoft.com/office/drawing/2014/main" id="{29A7A034-295D-425F-8CCB-B0B10F88B9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4712" y="2251487"/>
            <a:ext cx="2709870" cy="2029786"/>
          </a:xfrm>
          <a:prstGeom prst="rect">
            <a:avLst/>
          </a:prstGeom>
        </p:spPr>
      </p:pic>
      <p:grpSp>
        <p:nvGrpSpPr>
          <p:cNvPr id="47" name="Group 26">
            <a:extLst>
              <a:ext uri="{FF2B5EF4-FFF2-40B4-BE49-F238E27FC236}">
                <a16:creationId xmlns:a16="http://schemas.microsoft.com/office/drawing/2014/main" id="{1A17912F-5044-4FCC-8D02-A6A909AD7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7CC0C56-E7BC-4107-A77C-D62C7AD944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A31D7D3-5764-4ADE-8563-95647AC80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B5808DCB-A239-4E1E-9F58-AEC4C86526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ACEBCA8-A86F-4FA7-B17F-1DD089797F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A8B02F6-6E9F-4462-9B67-A950EA47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29918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/>
              <a:t>Wat is pijn onderin de rug?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547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522" y="0"/>
            <a:ext cx="10058400" cy="2743200"/>
          </a:xfrm>
        </p:spPr>
        <p:txBody>
          <a:bodyPr/>
          <a:lstStyle/>
          <a:p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4212" y="979714"/>
            <a:ext cx="8535988" cy="5014686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/>
              <a:t>Pijn onderin de rug komt veel voor.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/>
              <a:t>Plotseling of geleidelijk ontstaan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/>
              <a:t>Vaak een zeurende pijn.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/>
              <a:t>Bepaalde houdingen of bewegingen geven vaak meer pijn.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/>
              <a:t>Na stilzitten, kan de rug stijf aanvoelen.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/>
              <a:t>Soms straalt de pijn uit naar één of beide bovenbenen.</a:t>
            </a:r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579316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b="1" dirty="0"/>
              <a:t>Oorzaken van pijn onderin de rug</a:t>
            </a:r>
          </a:p>
          <a:p>
            <a:r>
              <a:rPr lang="nl-NL" sz="2800" dirty="0"/>
              <a:t>Het is niet duidelijk hoe </a:t>
            </a:r>
            <a:r>
              <a:rPr lang="nl-NL" sz="2800" dirty="0" err="1"/>
              <a:t>lagerugpijn</a:t>
            </a:r>
            <a:r>
              <a:rPr lang="nl-NL" sz="2800" dirty="0"/>
              <a:t> precies ontstaat. Vermoedelijk werken de spieren, banden en botten van de onderrug tijdelijk niet goed samen.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3201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308599"/>
          </a:xfrm>
        </p:spPr>
        <p:txBody>
          <a:bodyPr/>
          <a:lstStyle/>
          <a:p>
            <a:r>
              <a:rPr lang="nl-NL" sz="2800" dirty="0"/>
              <a:t>Deze factoren geven meer kans op pijn in de onderrug:</a:t>
            </a:r>
          </a:p>
          <a:p>
            <a:r>
              <a:rPr lang="nl-NL" sz="2800" dirty="0"/>
              <a:t>overgewicht</a:t>
            </a:r>
          </a:p>
          <a:p>
            <a:r>
              <a:rPr lang="nl-NL" sz="2800" dirty="0"/>
              <a:t>veel stress</a:t>
            </a:r>
          </a:p>
          <a:p>
            <a:r>
              <a:rPr lang="nl-NL" sz="2800" dirty="0"/>
              <a:t>zwaar lichamelijk werk</a:t>
            </a:r>
          </a:p>
          <a:p>
            <a:r>
              <a:rPr lang="nl-NL" sz="2800" dirty="0"/>
              <a:t>lang autorijden</a:t>
            </a:r>
          </a:p>
          <a:p>
            <a:r>
              <a:rPr lang="nl-NL" sz="2800" dirty="0"/>
              <a:t>veel tillen</a:t>
            </a:r>
          </a:p>
          <a:p>
            <a:r>
              <a:rPr lang="nl-NL" sz="2800" dirty="0"/>
              <a:t>de rug veel draaien en buigen 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29992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142000"/>
                <a:satMod val="200000"/>
                <a:lumMod val="118000"/>
              </a:schemeClr>
            </a:gs>
            <a:gs pos="100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DBBFBB23-9099-4EED-A21E-63DB81DD9B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E0176E0E-9EAC-418B-9F10-1C3B7C876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7E6232F6-EAAE-46E6-A5FA-8825F3ED4D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C5D6ECA4-641F-488A-A1F4-48097D57C9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01CE0BF8-C15D-48B8-96DA-91479180BB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7DC08EB-EFDD-4CAC-89C9-140A44D64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E1F9602E-0F41-4EB5-9F55-26591CBE3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01C7FC52-7FE6-47FE-B45C-60AF00701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710" y="620722"/>
            <a:ext cx="3518748" cy="114246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err="1"/>
              <a:t>Behandeling</a:t>
            </a:r>
            <a:endParaRPr lang="en-US" dirty="0"/>
          </a:p>
        </p:txBody>
      </p:sp>
      <p:sp>
        <p:nvSpPr>
          <p:cNvPr id="80" name="Snip Diagonal Corner Rectangle 24">
            <a:extLst>
              <a:ext uri="{FF2B5EF4-FFF2-40B4-BE49-F238E27FC236}">
                <a16:creationId xmlns:a16="http://schemas.microsoft.com/office/drawing/2014/main" id="{F912F8CE-C418-49F0-84E6-43D454465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90" y="620722"/>
            <a:ext cx="6575496" cy="5286838"/>
          </a:xfrm>
          <a:prstGeom prst="snip2DiagRect">
            <a:avLst>
              <a:gd name="adj1" fmla="val 10787"/>
              <a:gd name="adj2" fmla="val 0"/>
            </a:avLst>
          </a:prstGeom>
          <a:solidFill>
            <a:schemeClr val="tx1"/>
          </a:solidFill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Afbeeldingsresultaat voor lage rugpijn">
            <a:extLst>
              <a:ext uri="{FF2B5EF4-FFF2-40B4-BE49-F238E27FC236}">
                <a16:creationId xmlns:a16="http://schemas.microsoft.com/office/drawing/2014/main" id="{A6998A33-E9CB-434D-BA53-1B02E21AC948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0" r="6212" b="3"/>
          <a:stretch/>
        </p:blipFill>
        <p:spPr bwMode="auto">
          <a:xfrm>
            <a:off x="778062" y="786117"/>
            <a:ext cx="6245352" cy="4956048"/>
          </a:xfrm>
          <a:custGeom>
            <a:avLst/>
            <a:gdLst>
              <a:gd name="connsiteX0" fmla="*/ 534609 w 6245352"/>
              <a:gd name="connsiteY0" fmla="*/ 0 h 4956048"/>
              <a:gd name="connsiteX1" fmla="*/ 6245352 w 6245352"/>
              <a:gd name="connsiteY1" fmla="*/ 0 h 4956048"/>
              <a:gd name="connsiteX2" fmla="*/ 6245352 w 6245352"/>
              <a:gd name="connsiteY2" fmla="*/ 4421439 h 4956048"/>
              <a:gd name="connsiteX3" fmla="*/ 5710743 w 6245352"/>
              <a:gd name="connsiteY3" fmla="*/ 4956048 h 4956048"/>
              <a:gd name="connsiteX4" fmla="*/ 0 w 6245352"/>
              <a:gd name="connsiteY4" fmla="*/ 4956048 h 4956048"/>
              <a:gd name="connsiteX5" fmla="*/ 0 w 6245352"/>
              <a:gd name="connsiteY5" fmla="*/ 534609 h 495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45352" h="4956048">
                <a:moveTo>
                  <a:pt x="534609" y="0"/>
                </a:moveTo>
                <a:lnTo>
                  <a:pt x="6245352" y="0"/>
                </a:lnTo>
                <a:lnTo>
                  <a:pt x="6245352" y="4421439"/>
                </a:lnTo>
                <a:lnTo>
                  <a:pt x="5710743" y="4956048"/>
                </a:lnTo>
                <a:lnTo>
                  <a:pt x="0" y="4956048"/>
                </a:lnTo>
                <a:lnTo>
                  <a:pt x="0" y="534609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9F0D4B8C-C4E8-434B-8D51-045D2F1F7A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32710" y="1822449"/>
            <a:ext cx="3479419" cy="307022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 3" panose="05040102010807070707" pitchFamily="18" charset="2"/>
              <a:buChar char=""/>
            </a:pPr>
            <a:r>
              <a:rPr lang="en-US" sz="1400" dirty="0" err="1"/>
              <a:t>Blijf</a:t>
            </a:r>
            <a:r>
              <a:rPr lang="en-US" sz="1400" dirty="0"/>
              <a:t> in </a:t>
            </a:r>
            <a:r>
              <a:rPr lang="en-US" sz="1400" dirty="0" err="1"/>
              <a:t>beweging</a:t>
            </a:r>
            <a:r>
              <a:rPr lang="en-US" sz="1400" dirty="0"/>
              <a:t> </a:t>
            </a:r>
          </a:p>
          <a:p>
            <a:pPr>
              <a:buFont typeface="Wingdings 3" panose="05040102010807070707" pitchFamily="18" charset="2"/>
              <a:buChar char=""/>
            </a:pPr>
            <a:r>
              <a:rPr lang="en-US" sz="1400" dirty="0" err="1"/>
              <a:t>Evt</a:t>
            </a:r>
            <a:r>
              <a:rPr lang="en-US" sz="1400" dirty="0"/>
              <a:t> </a:t>
            </a:r>
            <a:r>
              <a:rPr lang="en-US" sz="1400" dirty="0" err="1"/>
              <a:t>i.c.m</a:t>
            </a:r>
            <a:r>
              <a:rPr lang="en-US" sz="1400" dirty="0"/>
              <a:t>. </a:t>
            </a:r>
            <a:r>
              <a:rPr lang="en-US" sz="1400" dirty="0" err="1"/>
              <a:t>pijnstilling</a:t>
            </a:r>
            <a:endParaRPr lang="en-US" sz="1400" dirty="0"/>
          </a:p>
          <a:p>
            <a:pPr>
              <a:buFont typeface="Wingdings 3" panose="05040102010807070707" pitchFamily="18" charset="2"/>
              <a:buChar char=""/>
            </a:pPr>
            <a:r>
              <a:rPr lang="en-US" sz="1400" dirty="0"/>
              <a:t>Gel </a:t>
            </a:r>
          </a:p>
          <a:p>
            <a:pPr>
              <a:buFont typeface="Wingdings 3" panose="05040102010807070707" pitchFamily="18" charset="2"/>
              <a:buChar char=""/>
            </a:pPr>
            <a:r>
              <a:rPr lang="en-US" sz="1400" dirty="0" err="1"/>
              <a:t>Binnen</a:t>
            </a:r>
            <a:r>
              <a:rPr lang="en-US" sz="1400" dirty="0"/>
              <a:t> 4 </a:t>
            </a:r>
            <a:r>
              <a:rPr lang="en-US" sz="1400" dirty="0" err="1"/>
              <a:t>weken</a:t>
            </a:r>
            <a:r>
              <a:rPr lang="en-US" sz="1400" dirty="0"/>
              <a:t> over , </a:t>
            </a:r>
            <a:r>
              <a:rPr lang="en-US" sz="1400" dirty="0" err="1"/>
              <a:t>zoniet</a:t>
            </a:r>
            <a:r>
              <a:rPr lang="en-US" sz="1400" dirty="0"/>
              <a:t> </a:t>
            </a:r>
            <a:r>
              <a:rPr lang="en-US" sz="1400" dirty="0" err="1"/>
              <a:t>afspraak</a:t>
            </a:r>
            <a:r>
              <a:rPr lang="en-US" sz="1400" dirty="0"/>
              <a:t> </a:t>
            </a:r>
            <a:r>
              <a:rPr lang="en-US" sz="1400" dirty="0" err="1"/>
              <a:t>huisarts</a:t>
            </a:r>
            <a:endParaRPr lang="en-US" sz="1400" dirty="0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036C92E5-6825-45D3-A815-D268C8543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ACB98ABD-10B5-4CC0-A3BC-E38352E0C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96FBEA0B-C5B5-4913-B9D5-97D55F0D9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30D8588B-7601-424B-BF1B-D5445DDB5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0C02A2B0-3D6E-4A72-999F-18590B4F7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27FBF81D-38B8-46E1-B12C-7CA04638FE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30898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142000"/>
                <a:satMod val="200000"/>
                <a:lumMod val="118000"/>
              </a:schemeClr>
            </a:gs>
            <a:gs pos="100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4E053FE3-7BFC-4DA0-A06C-16681276B8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1860" y="4487332"/>
            <a:ext cx="5627258" cy="1507067"/>
          </a:xfrm>
        </p:spPr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73" name="Snip Diagonal Corner Rectangle 25">
            <a:extLst>
              <a:ext uri="{FF2B5EF4-FFF2-40B4-BE49-F238E27FC236}">
                <a16:creationId xmlns:a16="http://schemas.microsoft.com/office/drawing/2014/main" id="{EB22E93F-5399-4184-BD35-DF3C8E40D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001" y="620722"/>
            <a:ext cx="3670674" cy="5286838"/>
          </a:xfrm>
          <a:prstGeom prst="snip2DiagRect">
            <a:avLst>
              <a:gd name="adj1" fmla="val 11518"/>
              <a:gd name="adj2" fmla="val 0"/>
            </a:avLst>
          </a:prstGeom>
          <a:solidFill>
            <a:schemeClr val="tx1"/>
          </a:solidFill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Afbeeldingsresultaat voor hnp">
            <a:extLst>
              <a:ext uri="{FF2B5EF4-FFF2-40B4-BE49-F238E27FC236}">
                <a16:creationId xmlns:a16="http://schemas.microsoft.com/office/drawing/2014/main" id="{8EB41E79-EEA1-485B-8890-6558F3523F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21" r="-2" b="1370"/>
          <a:stretch/>
        </p:blipFill>
        <p:spPr bwMode="auto">
          <a:xfrm>
            <a:off x="800558" y="786117"/>
            <a:ext cx="3337560" cy="4956048"/>
          </a:xfrm>
          <a:custGeom>
            <a:avLst/>
            <a:gdLst>
              <a:gd name="connsiteX0" fmla="*/ 384420 w 3337560"/>
              <a:gd name="connsiteY0" fmla="*/ 0 h 4956048"/>
              <a:gd name="connsiteX1" fmla="*/ 3337560 w 3337560"/>
              <a:gd name="connsiteY1" fmla="*/ 0 h 4956048"/>
              <a:gd name="connsiteX2" fmla="*/ 3337560 w 3337560"/>
              <a:gd name="connsiteY2" fmla="*/ 4571628 h 4956048"/>
              <a:gd name="connsiteX3" fmla="*/ 2953140 w 3337560"/>
              <a:gd name="connsiteY3" fmla="*/ 4956048 h 4956048"/>
              <a:gd name="connsiteX4" fmla="*/ 0 w 3337560"/>
              <a:gd name="connsiteY4" fmla="*/ 4956048 h 4956048"/>
              <a:gd name="connsiteX5" fmla="*/ 0 w 3337560"/>
              <a:gd name="connsiteY5" fmla="*/ 384420 h 495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37560" h="4956048">
                <a:moveTo>
                  <a:pt x="384420" y="0"/>
                </a:moveTo>
                <a:lnTo>
                  <a:pt x="3337560" y="0"/>
                </a:lnTo>
                <a:lnTo>
                  <a:pt x="3337560" y="4571628"/>
                </a:lnTo>
                <a:lnTo>
                  <a:pt x="2953140" y="4956048"/>
                </a:lnTo>
                <a:lnTo>
                  <a:pt x="0" y="4956048"/>
                </a:lnTo>
                <a:lnTo>
                  <a:pt x="0" y="38442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61860" y="685800"/>
            <a:ext cx="6253792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600" b="1" dirty="0"/>
              <a:t>HNP Hernia Nuclei Pulposi </a:t>
            </a:r>
            <a:endParaRPr lang="nl-NL" sz="3600" dirty="0"/>
          </a:p>
        </p:txBody>
      </p:sp>
      <p:grpSp>
        <p:nvGrpSpPr>
          <p:cNvPr id="2055" name="Group 74">
            <a:extLst>
              <a:ext uri="{FF2B5EF4-FFF2-40B4-BE49-F238E27FC236}">
                <a16:creationId xmlns:a16="http://schemas.microsoft.com/office/drawing/2014/main" id="{F5ED5AFF-9FA1-4FD2-9B79-396F8F7E4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5990A924-99D4-4BA7-99A9-9071A48036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C19EB3AB-4760-49C6-802F-19084FF28E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E8911B07-7FEA-456D-BB23-466CA2C40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2772B1FF-4501-4306-A208-9CFAF3124D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DB47AD69-E277-4955-9E48-0F53F4EBFC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96611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142000"/>
                <a:satMod val="200000"/>
                <a:lumMod val="118000"/>
              </a:schemeClr>
            </a:gs>
            <a:gs pos="100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>
            <a:extLst>
              <a:ext uri="{FF2B5EF4-FFF2-40B4-BE49-F238E27FC236}">
                <a16:creationId xmlns:a16="http://schemas.microsoft.com/office/drawing/2014/main" id="{AB8513C6-A4AA-404D-806C-E3CC9BCE2B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2B62085C-4C9D-4943-9BA9-16D402EE1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DA5F925A-BC7F-4290-9F4B-5E9B74DB84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A9D458D0-9967-4DC8-9E56-17C3A81F0E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9FFBEC92-6E4C-4A05-A50E-0579BFF69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60A302A3-1F99-4635-9557-FF145D7B7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42" name="Rectangle 141">
            <a:extLst>
              <a:ext uri="{FF2B5EF4-FFF2-40B4-BE49-F238E27FC236}">
                <a16:creationId xmlns:a16="http://schemas.microsoft.com/office/drawing/2014/main" id="{434E5E5E-DB94-4CBF-8085-902395B4F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FBC4BA39-C877-4321-82A8-970FE7DF2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710" y="620722"/>
            <a:ext cx="3382941" cy="759345"/>
          </a:xfrm>
        </p:spPr>
        <p:txBody>
          <a:bodyPr vert="horz" lIns="91440" tIns="45720" rIns="91440" bIns="45720" rtlCol="0" anchor="b">
            <a:normAutofit/>
          </a:bodyPr>
          <a:lstStyle/>
          <a:p>
            <a:endParaRPr lang="en-US" sz="2400" dirty="0"/>
          </a:p>
        </p:txBody>
      </p:sp>
      <p:sp>
        <p:nvSpPr>
          <p:cNvPr id="144" name="Snip Diagonal Corner Rectangle 21">
            <a:extLst>
              <a:ext uri="{FF2B5EF4-FFF2-40B4-BE49-F238E27FC236}">
                <a16:creationId xmlns:a16="http://schemas.microsoft.com/office/drawing/2014/main" id="{10DBDEAA-A78F-46AE-9FBC-55A32049A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000" y="620722"/>
            <a:ext cx="6575496" cy="5286838"/>
          </a:xfrm>
          <a:prstGeom prst="snip2DiagRect">
            <a:avLst>
              <a:gd name="adj1" fmla="val 8741"/>
              <a:gd name="adj2" fmla="val 0"/>
            </a:avLst>
          </a:prstGeom>
          <a:solidFill>
            <a:schemeClr val="tx1"/>
          </a:solidFill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Afbeeldingsresultaat voor hnp">
            <a:extLst>
              <a:ext uri="{FF2B5EF4-FFF2-40B4-BE49-F238E27FC236}">
                <a16:creationId xmlns:a16="http://schemas.microsoft.com/office/drawing/2014/main" id="{1A5551B2-7148-4AC7-9BFF-95854547EF2D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52" r="19020" b="-1"/>
          <a:stretch/>
        </p:blipFill>
        <p:spPr bwMode="auto">
          <a:xfrm>
            <a:off x="1190919" y="1097060"/>
            <a:ext cx="5461658" cy="433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type="body" sz="half" idx="2"/>
          </p:nvPr>
        </p:nvSpPr>
        <p:spPr>
          <a:xfrm>
            <a:off x="7532710" y="1822449"/>
            <a:ext cx="3479419" cy="408511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Font typeface="Wingdings 3" panose="05040102010807070707" pitchFamily="18" charset="2"/>
              <a:buChar char=""/>
            </a:pPr>
            <a:r>
              <a:rPr lang="en-US" sz="1400" dirty="0" err="1"/>
              <a:t>Een</a:t>
            </a:r>
            <a:r>
              <a:rPr lang="en-US" sz="1400" dirty="0"/>
              <a:t> hernia is </a:t>
            </a:r>
            <a:r>
              <a:rPr lang="en-US" sz="1400" dirty="0" err="1"/>
              <a:t>een</a:t>
            </a:r>
            <a:r>
              <a:rPr lang="en-US" sz="1400" dirty="0"/>
              <a:t> </a:t>
            </a:r>
            <a:r>
              <a:rPr lang="en-US" sz="1400" dirty="0" err="1"/>
              <a:t>uitpuiling</a:t>
            </a:r>
            <a:r>
              <a:rPr lang="en-US" sz="1400" dirty="0"/>
              <a:t> van </a:t>
            </a:r>
            <a:r>
              <a:rPr lang="en-US" sz="1400" dirty="0" err="1"/>
              <a:t>een</a:t>
            </a:r>
            <a:r>
              <a:rPr lang="en-US" sz="1400" dirty="0"/>
              <a:t> </a:t>
            </a:r>
            <a:r>
              <a:rPr lang="en-US" sz="1400" dirty="0" err="1"/>
              <a:t>tussenwervelschijf</a:t>
            </a:r>
            <a:r>
              <a:rPr lang="en-US" sz="1400" dirty="0"/>
              <a:t>. </a:t>
            </a:r>
            <a:r>
              <a:rPr lang="en-US" sz="1400" dirty="0" err="1"/>
              <a:t>Tussenwervelschijven</a:t>
            </a:r>
            <a:r>
              <a:rPr lang="en-US" sz="1400" dirty="0"/>
              <a:t> </a:t>
            </a:r>
            <a:r>
              <a:rPr lang="en-US" sz="1400" dirty="0" err="1"/>
              <a:t>zijn</a:t>
            </a:r>
            <a:r>
              <a:rPr lang="en-US" sz="1400" dirty="0"/>
              <a:t> </a:t>
            </a:r>
            <a:r>
              <a:rPr lang="en-US" sz="1400" dirty="0" err="1"/>
              <a:t>soepele</a:t>
            </a:r>
            <a:r>
              <a:rPr lang="en-US" sz="1400" dirty="0"/>
              <a:t> </a:t>
            </a:r>
            <a:r>
              <a:rPr lang="en-US" sz="1400" dirty="0" err="1"/>
              <a:t>schijfjes</a:t>
            </a:r>
            <a:r>
              <a:rPr lang="en-US" sz="1400" dirty="0"/>
              <a:t> </a:t>
            </a:r>
            <a:r>
              <a:rPr lang="en-US" sz="1400" dirty="0" err="1"/>
              <a:t>tussen</a:t>
            </a:r>
            <a:r>
              <a:rPr lang="en-US" sz="1400" dirty="0"/>
              <a:t> de </a:t>
            </a:r>
            <a:r>
              <a:rPr lang="en-US" sz="1400" dirty="0" err="1"/>
              <a:t>wervels</a:t>
            </a:r>
            <a:r>
              <a:rPr lang="en-US" sz="1400" dirty="0"/>
              <a:t>.</a:t>
            </a:r>
          </a:p>
          <a:p>
            <a:pPr>
              <a:buFont typeface="Wingdings 3" panose="05040102010807070707" pitchFamily="18" charset="2"/>
              <a:buChar char=""/>
            </a:pPr>
            <a:r>
              <a:rPr lang="en-US" sz="1400" dirty="0"/>
              <a:t>In het midden van </a:t>
            </a:r>
            <a:r>
              <a:rPr lang="en-US" sz="1400" dirty="0" err="1"/>
              <a:t>een</a:t>
            </a:r>
            <a:r>
              <a:rPr lang="en-US" sz="1400" dirty="0"/>
              <a:t> </a:t>
            </a:r>
            <a:r>
              <a:rPr lang="en-US" sz="1400" dirty="0" err="1"/>
              <a:t>tussenwervelschijf</a:t>
            </a:r>
            <a:r>
              <a:rPr lang="en-US" sz="1400" dirty="0"/>
              <a:t> zit </a:t>
            </a:r>
            <a:r>
              <a:rPr lang="en-US" sz="1400" dirty="0" err="1"/>
              <a:t>een</a:t>
            </a:r>
            <a:r>
              <a:rPr lang="en-US" sz="1400" dirty="0"/>
              <a:t> </a:t>
            </a:r>
            <a:r>
              <a:rPr lang="en-US" sz="1400" dirty="0" err="1"/>
              <a:t>zachte</a:t>
            </a:r>
            <a:r>
              <a:rPr lang="en-US" sz="1400" dirty="0"/>
              <a:t> gel. Die </a:t>
            </a:r>
            <a:r>
              <a:rPr lang="en-US" sz="1400" dirty="0" err="1"/>
              <a:t>kan</a:t>
            </a:r>
            <a:r>
              <a:rPr lang="en-US" sz="1400" dirty="0"/>
              <a:t> </a:t>
            </a:r>
            <a:r>
              <a:rPr lang="en-US" sz="1400" dirty="0" err="1"/>
              <a:t>gaan</a:t>
            </a:r>
            <a:r>
              <a:rPr lang="en-US" sz="1400" dirty="0"/>
              <a:t> </a:t>
            </a:r>
            <a:r>
              <a:rPr lang="en-US" sz="1400" dirty="0" err="1"/>
              <a:t>uitpuilen</a:t>
            </a:r>
            <a:r>
              <a:rPr lang="en-US" sz="1400" dirty="0"/>
              <a:t>. De </a:t>
            </a:r>
            <a:r>
              <a:rPr lang="en-US" sz="1400" dirty="0" err="1"/>
              <a:t>uitpuiling</a:t>
            </a:r>
            <a:r>
              <a:rPr lang="en-US" sz="1400" dirty="0"/>
              <a:t> (= de hernia) </a:t>
            </a:r>
            <a:r>
              <a:rPr lang="en-US" sz="1400" dirty="0" err="1"/>
              <a:t>kan</a:t>
            </a:r>
            <a:r>
              <a:rPr lang="en-US" sz="1400" dirty="0"/>
              <a:t> op </a:t>
            </a:r>
            <a:r>
              <a:rPr lang="en-US" sz="1400" dirty="0" err="1"/>
              <a:t>een</a:t>
            </a:r>
            <a:r>
              <a:rPr lang="en-US" sz="1400" dirty="0"/>
              <a:t> </a:t>
            </a:r>
            <a:r>
              <a:rPr lang="en-US" sz="1400" dirty="0" err="1"/>
              <a:t>zenuwbaan</a:t>
            </a:r>
            <a:r>
              <a:rPr lang="en-US" sz="1400" dirty="0"/>
              <a:t> </a:t>
            </a:r>
            <a:r>
              <a:rPr lang="en-US" sz="1400" dirty="0" err="1"/>
              <a:t>drukken</a:t>
            </a:r>
            <a:r>
              <a:rPr lang="en-US" sz="1400" dirty="0"/>
              <a:t> </a:t>
            </a:r>
            <a:r>
              <a:rPr lang="en-US" sz="1400" dirty="0" err="1"/>
              <a:t>en</a:t>
            </a:r>
            <a:r>
              <a:rPr lang="en-US" sz="1400" dirty="0"/>
              <a:t> </a:t>
            </a:r>
            <a:r>
              <a:rPr lang="en-US" sz="1400" dirty="0" err="1"/>
              <a:t>deze</a:t>
            </a:r>
            <a:r>
              <a:rPr lang="en-US" sz="1400" dirty="0"/>
              <a:t> </a:t>
            </a:r>
            <a:r>
              <a:rPr lang="en-US" sz="1400" dirty="0" err="1"/>
              <a:t>prikkelen</a:t>
            </a:r>
            <a:r>
              <a:rPr lang="en-US" sz="1400" dirty="0"/>
              <a:t> of </a:t>
            </a:r>
            <a:r>
              <a:rPr lang="en-US" sz="1400" dirty="0" err="1"/>
              <a:t>irriteren</a:t>
            </a:r>
            <a:r>
              <a:rPr lang="en-US" sz="1400" dirty="0"/>
              <a:t>. </a:t>
            </a:r>
          </a:p>
          <a:p>
            <a:pPr>
              <a:buFont typeface="Wingdings 3" panose="05040102010807070707" pitchFamily="18" charset="2"/>
              <a:buChar char=""/>
            </a:pPr>
            <a:r>
              <a:rPr lang="en-US" sz="1400" dirty="0" err="1"/>
              <a:t>Zenuwbanen</a:t>
            </a:r>
            <a:r>
              <a:rPr lang="en-US" sz="1400" dirty="0"/>
              <a:t> </a:t>
            </a:r>
            <a:r>
              <a:rPr lang="en-US" sz="1400" dirty="0" err="1"/>
              <a:t>zijn</a:t>
            </a:r>
            <a:r>
              <a:rPr lang="en-US" sz="1400" dirty="0"/>
              <a:t> </a:t>
            </a:r>
            <a:r>
              <a:rPr lang="en-US" sz="1400" dirty="0" err="1"/>
              <a:t>bundels</a:t>
            </a:r>
            <a:r>
              <a:rPr lang="en-US" sz="1400" dirty="0"/>
              <a:t> </a:t>
            </a:r>
            <a:r>
              <a:rPr lang="en-US" sz="1400" dirty="0" err="1"/>
              <a:t>zenuwen</a:t>
            </a:r>
            <a:r>
              <a:rPr lang="en-US" sz="1400" dirty="0"/>
              <a:t> die van de rug tot in de </a:t>
            </a:r>
            <a:r>
              <a:rPr lang="en-US" sz="1400" dirty="0" err="1"/>
              <a:t>voeten</a:t>
            </a:r>
            <a:r>
              <a:rPr lang="en-US" sz="1400" dirty="0"/>
              <a:t> </a:t>
            </a:r>
            <a:r>
              <a:rPr lang="en-US" sz="1400" dirty="0" err="1"/>
              <a:t>lopen</a:t>
            </a:r>
            <a:r>
              <a:rPr lang="en-US" sz="1400" dirty="0"/>
              <a:t> </a:t>
            </a:r>
            <a:r>
              <a:rPr lang="en-US" sz="1400" dirty="0" err="1"/>
              <a:t>Prikkeling</a:t>
            </a:r>
            <a:r>
              <a:rPr lang="en-US" sz="1400" dirty="0"/>
              <a:t> van </a:t>
            </a:r>
            <a:r>
              <a:rPr lang="en-US" sz="1400" dirty="0" err="1"/>
              <a:t>zenuwen</a:t>
            </a:r>
            <a:r>
              <a:rPr lang="en-US" sz="1400" dirty="0"/>
              <a:t> in de rug </a:t>
            </a:r>
            <a:r>
              <a:rPr lang="en-US" sz="1400" dirty="0" err="1"/>
              <a:t>kan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ook</a:t>
            </a:r>
            <a:r>
              <a:rPr lang="en-US" sz="1400" dirty="0"/>
              <a:t> </a:t>
            </a:r>
            <a:r>
              <a:rPr lang="en-US" sz="1400" dirty="0" err="1"/>
              <a:t>klachten</a:t>
            </a:r>
            <a:r>
              <a:rPr lang="en-US" sz="1400" dirty="0"/>
              <a:t> </a:t>
            </a:r>
            <a:r>
              <a:rPr lang="en-US" sz="1400" dirty="0" err="1"/>
              <a:t>geven</a:t>
            </a:r>
            <a:r>
              <a:rPr lang="en-US" sz="1400" dirty="0"/>
              <a:t> in </a:t>
            </a:r>
            <a:r>
              <a:rPr lang="en-US" sz="1400" dirty="0" err="1"/>
              <a:t>je</a:t>
            </a:r>
            <a:r>
              <a:rPr lang="en-US" sz="1400" dirty="0"/>
              <a:t> been </a:t>
            </a:r>
            <a:r>
              <a:rPr lang="en-US" sz="1400" dirty="0" err="1"/>
              <a:t>en</a:t>
            </a:r>
            <a:r>
              <a:rPr lang="en-US" sz="1400" dirty="0"/>
              <a:t> </a:t>
            </a:r>
            <a:r>
              <a:rPr lang="en-US" sz="1400" dirty="0" err="1"/>
              <a:t>voet</a:t>
            </a:r>
            <a:r>
              <a:rPr lang="en-US" sz="1400" dirty="0"/>
              <a:t>. </a:t>
            </a:r>
          </a:p>
          <a:p>
            <a:pPr>
              <a:buFont typeface="Wingdings 3" panose="05040102010807070707" pitchFamily="18" charset="2"/>
              <a:buChar char=""/>
            </a:pPr>
            <a:r>
              <a:rPr lang="en-US" sz="1400" dirty="0" err="1"/>
              <a:t>Soms</a:t>
            </a:r>
            <a:r>
              <a:rPr lang="en-US" sz="1400" dirty="0"/>
              <a:t> </a:t>
            </a:r>
            <a:r>
              <a:rPr lang="en-US" sz="1400" dirty="0" err="1"/>
              <a:t>komen</a:t>
            </a:r>
            <a:r>
              <a:rPr lang="en-US" sz="1400" dirty="0"/>
              <a:t> </a:t>
            </a:r>
            <a:r>
              <a:rPr lang="en-US" sz="1400" dirty="0" err="1"/>
              <a:t>deze</a:t>
            </a:r>
            <a:r>
              <a:rPr lang="en-US" sz="1400" dirty="0"/>
              <a:t> </a:t>
            </a:r>
            <a:r>
              <a:rPr lang="en-US" sz="1400" dirty="0" err="1"/>
              <a:t>klachten</a:t>
            </a:r>
            <a:r>
              <a:rPr lang="en-US" sz="1400" dirty="0"/>
              <a:t> </a:t>
            </a:r>
            <a:r>
              <a:rPr lang="en-US" sz="1400" dirty="0" err="1"/>
              <a:t>voor</a:t>
            </a:r>
            <a:r>
              <a:rPr lang="en-US" sz="1400" dirty="0"/>
              <a:t> </a:t>
            </a:r>
            <a:r>
              <a:rPr lang="en-US" sz="1400" dirty="0" err="1"/>
              <a:t>zonder</a:t>
            </a:r>
            <a:r>
              <a:rPr lang="en-US" sz="1400" dirty="0"/>
              <a:t> </a:t>
            </a:r>
            <a:r>
              <a:rPr lang="en-US" sz="1400" dirty="0" err="1"/>
              <a:t>dat</a:t>
            </a:r>
            <a:r>
              <a:rPr lang="en-US" sz="1400" dirty="0"/>
              <a:t> </a:t>
            </a:r>
            <a:r>
              <a:rPr lang="en-US" sz="1400" dirty="0" err="1"/>
              <a:t>er</a:t>
            </a:r>
            <a:r>
              <a:rPr lang="en-US" sz="1400" dirty="0"/>
              <a:t> </a:t>
            </a:r>
            <a:r>
              <a:rPr lang="en-US" sz="1400" dirty="0" err="1"/>
              <a:t>een</a:t>
            </a:r>
            <a:r>
              <a:rPr lang="en-US" sz="1400" dirty="0"/>
              <a:t> hernia is. De </a:t>
            </a:r>
            <a:r>
              <a:rPr lang="en-US" sz="1400" dirty="0" err="1"/>
              <a:t>prikkeling</a:t>
            </a:r>
            <a:r>
              <a:rPr lang="en-US" sz="1400" dirty="0"/>
              <a:t> van de </a:t>
            </a:r>
            <a:r>
              <a:rPr lang="en-US" sz="1400" dirty="0" err="1"/>
              <a:t>zenuwen</a:t>
            </a:r>
            <a:r>
              <a:rPr lang="en-US" sz="1400" dirty="0"/>
              <a:t> </a:t>
            </a:r>
            <a:r>
              <a:rPr lang="en-US" sz="1400" dirty="0" err="1"/>
              <a:t>komt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door </a:t>
            </a:r>
            <a:r>
              <a:rPr lang="en-US" sz="1400" dirty="0" err="1"/>
              <a:t>iets</a:t>
            </a:r>
            <a:r>
              <a:rPr lang="en-US" sz="1400" dirty="0"/>
              <a:t> </a:t>
            </a:r>
            <a:r>
              <a:rPr lang="en-US" sz="1400" dirty="0" err="1"/>
              <a:t>anders</a:t>
            </a:r>
            <a:r>
              <a:rPr lang="en-US" sz="1400" dirty="0"/>
              <a:t>, </a:t>
            </a:r>
            <a:r>
              <a:rPr lang="en-US" sz="1400" dirty="0" err="1"/>
              <a:t>zoals</a:t>
            </a:r>
            <a:r>
              <a:rPr lang="en-US" sz="1400" dirty="0"/>
              <a:t> </a:t>
            </a:r>
            <a:r>
              <a:rPr lang="en-US" sz="1400" dirty="0" err="1"/>
              <a:t>een</a:t>
            </a:r>
            <a:r>
              <a:rPr lang="en-US" sz="1400" dirty="0"/>
              <a:t> </a:t>
            </a:r>
            <a:r>
              <a:rPr lang="en-US" sz="1400" dirty="0" err="1"/>
              <a:t>ontsteking</a:t>
            </a:r>
            <a:r>
              <a:rPr lang="en-US" sz="1100" dirty="0"/>
              <a:t>. </a:t>
            </a:r>
          </a:p>
          <a:p>
            <a:pPr>
              <a:buFont typeface="Wingdings 3" panose="05040102010807070707" pitchFamily="18" charset="2"/>
              <a:buChar char=""/>
            </a:pPr>
            <a:endParaRPr lang="en-US" sz="1100" dirty="0"/>
          </a:p>
        </p:txBody>
      </p: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C2BCF48E-8F80-43E2-BA8A-7750CE782C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EC50E2E3-B4FB-4E5E-BAA9-07BD115C02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391C5D00-7BAE-483D-9579-5BFB34ABF0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C0419FEB-AFE1-42EF-A204-ECA40E61C5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7C76E213-D98D-4BB4-BF96-16C74888EA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DA386923-A2F0-4BE7-9FBB-FD5374C3C5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24945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6235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sz="2400" dirty="0"/>
              <a:t>Symptomen:</a:t>
            </a:r>
          </a:p>
          <a:p>
            <a:r>
              <a:rPr lang="nl-NL" sz="2400" dirty="0"/>
              <a:t>De meest kenmerkende klacht  is pijn in één bil of been. </a:t>
            </a:r>
          </a:p>
          <a:p>
            <a:r>
              <a:rPr lang="nl-NL" sz="2400" dirty="0"/>
              <a:t>De pijn is tot in het onderbeen te voelen, soms tot in de voet. Het is een scherpe pijn.</a:t>
            </a:r>
          </a:p>
          <a:p>
            <a:r>
              <a:rPr lang="nl-NL" sz="2400" dirty="0"/>
              <a:t>Bepaalde houdingen of bewegingen maken de pijn vaak erger, bijvoorbeeld staan. Liggen geeft de minste pijn.</a:t>
            </a:r>
          </a:p>
          <a:p>
            <a:r>
              <a:rPr lang="nl-NL" sz="2400" dirty="0"/>
              <a:t>Soms geeft hoesten (H), niezen (N) of persen (P) meer pijn. </a:t>
            </a:r>
          </a:p>
          <a:p>
            <a:r>
              <a:rPr lang="nl-NL" sz="2400" dirty="0"/>
              <a:t>Veel mensen met een hernia hebben ook pijn in de onderrug.</a:t>
            </a:r>
          </a:p>
          <a:p>
            <a:r>
              <a:rPr lang="nl-NL" sz="2400" dirty="0"/>
              <a:t>Soms hebben mensen met een hernia minder kracht in het been of het gevoel alsof het been slaapt.</a:t>
            </a:r>
          </a:p>
          <a:p>
            <a:r>
              <a:rPr lang="nl-NL" sz="2400" dirty="0"/>
              <a:t>Je been kan branderig, prikkelend of doof aanvoelen.</a:t>
            </a:r>
            <a:r>
              <a:rPr lang="nl-NL" dirty="0"/>
              <a:t> 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202700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E6EAFB7E375B4FA8D2FF7FD64788B7" ma:contentTypeVersion="13" ma:contentTypeDescription="Een nieuw document maken." ma:contentTypeScope="" ma:versionID="e842c03eb460faf826ce17002da50e52">
  <xsd:schema xmlns:xsd="http://www.w3.org/2001/XMLSchema" xmlns:xs="http://www.w3.org/2001/XMLSchema" xmlns:p="http://schemas.microsoft.com/office/2006/metadata/properties" xmlns:ns3="0bfbde32-856c-4dfd-bc38-4322d606c322" xmlns:ns4="169eb86d-0fb8-4364-bb17-d27f6b2029d0" targetNamespace="http://schemas.microsoft.com/office/2006/metadata/properties" ma:root="true" ma:fieldsID="0ed8f11bcd116d091172ba428747ae11" ns3:_="" ns4:_="">
    <xsd:import namespace="0bfbde32-856c-4dfd-bc38-4322d606c322"/>
    <xsd:import namespace="169eb86d-0fb8-4364-bb17-d27f6b2029d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bde32-856c-4dfd-bc38-4322d606c32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9eb86d-0fb8-4364-bb17-d27f6b2029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6EBC12E-6AE9-4B7E-8178-E54E721DAD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fbde32-856c-4dfd-bc38-4322d606c322"/>
    <ds:schemaRef ds:uri="169eb86d-0fb8-4364-bb17-d27f6b202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B604889-4E54-4967-8F16-4806A5D7F0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E49CCA-0B67-4FF5-AA6F-548BF744CAD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89</TotalTime>
  <Words>554</Words>
  <Application>Microsoft Office PowerPoint</Application>
  <PresentationFormat>Breedbeeld</PresentationFormat>
  <Paragraphs>67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Segment</vt:lpstr>
      <vt:lpstr>Rugpijn</vt:lpstr>
      <vt:lpstr>Wat is pijn onderin de rug?</vt:lpstr>
      <vt:lpstr>PowerPoint-presentatie</vt:lpstr>
      <vt:lpstr>PowerPoint-presentatie</vt:lpstr>
      <vt:lpstr>PowerPoint-presentatie</vt:lpstr>
      <vt:lpstr>Behandeling</vt:lpstr>
      <vt:lpstr>PowerPoint-presentatie</vt:lpstr>
      <vt:lpstr>PowerPoint-presentatie</vt:lpstr>
      <vt:lpstr>PowerPoint-presentatie</vt:lpstr>
      <vt:lpstr>PowerPoint-presentatie</vt:lpstr>
      <vt:lpstr>Behandeling</vt:lpstr>
      <vt:lpstr>PowerPoint-presentatie</vt:lpstr>
      <vt:lpstr>Ischias</vt:lpstr>
      <vt:lpstr>PowerPoint-presentatie</vt:lpstr>
      <vt:lpstr>Vragen?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Rugpijn</dc:title>
  <dc:creator>Petra Tholen - Meijer</dc:creator>
  <cp:lastModifiedBy>Petra Tholen - Meijer</cp:lastModifiedBy>
  <cp:revision>11</cp:revision>
  <dcterms:created xsi:type="dcterms:W3CDTF">2018-03-27T09:57:26Z</dcterms:created>
  <dcterms:modified xsi:type="dcterms:W3CDTF">2020-09-29T10:03:44Z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0x010100B7E6EAFB7E375B4FA8D2FF7FD64788B7</vt:lpwstr>
  </property>
</Properties>
</file>